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d37d040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混淆分子间作用力与速度变化间的关系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1ca6fb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对分子的认识和理解</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ac01df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阿伏加德罗常数及相关计算</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436ae3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扩散现象</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5aadec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布朗运动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b06a23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热运动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47a94d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题型6 分子间的作用力</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2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141540a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题型7 分子动理论</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37d040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混淆分子间作用力与速度变化间的关系</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5.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5.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image" Target="../media/image3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7.xml"/><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7.xml"/><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8.xml"/><Relationship Id="rId2" Type="http://schemas.openxmlformats.org/officeDocument/2006/relationships/image" Target="../media/image37.jpeg"/><Relationship Id="rId1" Type="http://schemas.openxmlformats.org/officeDocument/2006/relationships/image" Target="../media/image3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8.xml"/><Relationship Id="rId2" Type="http://schemas.openxmlformats.org/officeDocument/2006/relationships/image" Target="../media/image39.png"/><Relationship Id="rId1"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8.xml"/><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9.xml"/><Relationship Id="rId2" Type="http://schemas.openxmlformats.org/officeDocument/2006/relationships/image" Target="../media/image42.png"/><Relationship Id="rId1" Type="http://schemas.openxmlformats.org/officeDocument/2006/relationships/image" Target="../media/image41.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9.xml"/><Relationship Id="rId1" Type="http://schemas.openxmlformats.org/officeDocument/2006/relationships/image" Target="../media/image43.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9.xml"/><Relationship Id="rId1" Type="http://schemas.openxmlformats.org/officeDocument/2006/relationships/image" Target="../media/image4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9.xml"/><Relationship Id="rId1"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9.xml"/><Relationship Id="rId1" Type="http://schemas.openxmlformats.org/officeDocument/2006/relationships/image" Target="../media/image46.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9.xml"/><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image" Target="../media/image47.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9.xml"/><Relationship Id="rId1"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9.xml"/><Relationship Id="rId1" Type="http://schemas.openxmlformats.org/officeDocument/2006/relationships/image" Target="../media/image5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0.xml"/><Relationship Id="rId1" Type="http://schemas.openxmlformats.org/officeDocument/2006/relationships/image" Target="../media/image52.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0.xml"/><Relationship Id="rId1" Type="http://schemas.openxmlformats.org/officeDocument/2006/relationships/image" Target="../media/image53.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21.xml"/><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image" Target="../media/image54.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1.xml"/><Relationship Id="rId1" Type="http://schemas.openxmlformats.org/officeDocument/2006/relationships/image" Target="../media/image57.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1.xml"/><Relationship Id="rId1" Type="http://schemas.openxmlformats.org/officeDocument/2006/relationships/image" Target="../media/image5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dc5df9d1a?vop=1&amp;pid=dac01df7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[黑龙江哈尔滨师范大学附中2025高二下期中]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二氧化碳海洋封存技术能将二氧化碳封存在海底.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，当水深超过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时，二氧化碳会变成近似固体的硬胶体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.标准状况下二氧化碳气体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的密度为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，二氧化碳的摩尔质量为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表示阿伏加德罗常数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，二氧化碳分子可近似看成直径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的球体.则标准状况下体积为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的二氧化碳气体变成硬胶体后的体积为(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dc5df9d1a?vop=1&amp;pid=dac01df7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742" b="-2583"/>
                </a:stretch>
              </a:blipFill>
            </p:spPr>
            <p:txBody>
              <a:bodyPr/>
              <a:lstStyle/>
              <a:p>
                <a:r>
                  <a:rPr lang="zh-CN" altLang="en-US">
                    <a:noFill/>
                  </a:rPr>
                  <a:t> </a:t>
                </a:r>
              </a:p>
            </p:txBody>
          </p:sp>
        </mc:Fallback>
      </mc:AlternateContent>
      <p:sp>
        <p:nvSpPr>
          <p:cNvPr id="3" name="QC_5_AN.12_1#dc5df9d1a.bracket?vop=1&amp;pid=dac01df75&amp;color=0,0,0&amp;vpa=4&amp;vtp=1"/>
          <p:cNvSpPr/>
          <p:nvPr/>
        </p:nvSpPr>
        <p:spPr>
          <a:xfrm>
            <a:off x="8942070"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1_2#dc5df9d1a.choices?vop=1&amp;pid=dac01df75&amp;color=0,0,0&amp;vtp=1&amp;bbb=1"/>
              <p:cNvSpPr/>
              <p:nvPr/>
            </p:nvSpPr>
            <p:spPr>
              <a:xfrm>
                <a:off x="722376" y="2739077"/>
                <a:ext cx="10753344" cy="571500"/>
              </a:xfrm>
              <a:prstGeom prst="rect">
                <a:avLst/>
              </a:prstGeom>
              <a:noFill/>
            </p:spPr>
            <p:txBody>
              <a:bodyPr wrap="none" lIns="0" tIns="0" rIns="0" bIns="0" rtlCol="0" anchor="t"/>
              <a:lstStyle/>
              <a:p>
                <a:pPr latinLnBrk="1">
                  <a:lnSpc>
                    <a:spcPts val="4500"/>
                  </a:lnSpc>
                  <a:tabLst>
                    <a:tab pos="2789555" algn="l"/>
                    <a:tab pos="5591810" algn="l"/>
                    <a:tab pos="82924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1_2#dc5df9d1a.choices?vop=1&amp;pid=dac01df75&amp;color=0,0,0&amp;vtp=1&amp;bbb=1"/>
              <p:cNvSpPr>
                <a:spLocks noRot="1" noChangeAspect="1" noMove="1" noResize="1" noEditPoints="1" noAdjustHandles="1" noChangeArrowheads="1" noChangeShapeType="1" noTextEdit="1"/>
              </p:cNvSpPr>
              <p:nvPr/>
            </p:nvSpPr>
            <p:spPr>
              <a:xfrm>
                <a:off x="722376" y="2739077"/>
                <a:ext cx="10753344" cy="571500"/>
              </a:xfrm>
              <a:prstGeom prst="rect">
                <a:avLst/>
              </a:prstGeom>
              <a:blipFill rotWithShape="1">
                <a:blip r:embed="rId2"/>
                <a:stretch>
                  <a:fillRect l="-4" t="-56" b="5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dc5df9d1a?vop=1&amp;vop=1&amp;pid=dac01df75&amp;color=0,0,0&amp;vtp=1&amp;bt=1&amp;bbb=1&amp;hb=1"/>
              <p:cNvSpPr/>
              <p:nvPr/>
            </p:nvSpPr>
            <p:spPr>
              <a:xfrm>
                <a:off x="722376" y="972000"/>
                <a:ext cx="10753344" cy="1157796"/>
              </a:xfrm>
              <a:prstGeom prst="rect">
                <a:avLst/>
              </a:prstGeom>
              <a:noFill/>
            </p:spPr>
            <p:txBody>
              <a:bodyPr wrap="none" lIns="0" tIns="0" rIns="0" bIns="0" rtlCol="0" anchor="t"/>
              <a:lstStyle/>
              <a:p>
                <a:pPr algn="l" latinLnBrk="1">
                  <a:lnSpc>
                    <a:spcPts val="4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标准状况下体积为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的二氧化碳气体的质量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,二氧化碳的分子数为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气体变成硬胶体后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,硬胶体的体积为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5_AS.13_1#dc5df9d1a?vop=1&amp;vop=1&amp;pid=dac01df75&amp;color=0,0,0&amp;vtp=1&amp;bt=1&amp;bbb=1&amp;hb=1"/>
              <p:cNvSpPr>
                <a:spLocks noRot="1" noChangeAspect="1" noMove="1" noResize="1" noEditPoints="1" noAdjustHandles="1" noChangeArrowheads="1" noChangeShapeType="1" noTextEdit="1"/>
              </p:cNvSpPr>
              <p:nvPr/>
            </p:nvSpPr>
            <p:spPr>
              <a:xfrm>
                <a:off x="722376" y="972000"/>
                <a:ext cx="10753344" cy="1157796"/>
              </a:xfrm>
              <a:prstGeom prst="rect">
                <a:avLst/>
              </a:prstGeom>
              <a:blipFill rotWithShape="1">
                <a:blip r:embed="rId1"/>
                <a:stretch>
                  <a:fillRect l="-4" t="-39" r="-732" b="-8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dc5df9d1a?vop=1&amp;vop=1&amp;pid=dac01df75&amp;color=0,0,0&amp;vtp=1&amp;bt=1&amp;bbb=1&amp;hb=1"/>
              <p:cNvSpPr/>
              <p:nvPr/>
            </p:nvSpPr>
            <p:spPr>
              <a:xfrm>
                <a:off x="722376" y="969264"/>
                <a:ext cx="10753344" cy="43688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1）已知固体和液体（气体不适用）的摩尔体积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和一个分子的体积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,亦可估算分子体积的大小.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2）已知物体（无论液体、固体还是气体均适用）的摩尔质量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和一个分子的质量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亦可估算分子的质量.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3）已知物体（无论液体、固体还是气体均适用）的体积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，则物体含有的分子数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4）已知物体（无论液体、固体还是气体均适用）的质量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则物体含有的分子数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4_1#dc5df9d1a?vop=1&amp;vop=1&amp;pid=dac01df75&amp;color=0,0,0&amp;vtp=1&amp;bt=1&amp;bbb=1&amp;hb=1"/>
              <p:cNvSpPr>
                <a:spLocks noRot="1" noChangeAspect="1" noMove="1" noResize="1" noEditPoints="1" noAdjustHandles="1" noChangeArrowheads="1" noChangeShapeType="1" noTextEdit="1"/>
              </p:cNvSpPr>
              <p:nvPr/>
            </p:nvSpPr>
            <p:spPr>
              <a:xfrm>
                <a:off x="722376" y="969264"/>
                <a:ext cx="10753344" cy="4368800"/>
              </a:xfrm>
              <a:prstGeom prst="rect">
                <a:avLst/>
              </a:prstGeom>
              <a:blipFill rotWithShape="1">
                <a:blip r:embed="rId1"/>
                <a:stretch>
                  <a:fillRect l="-4" t="-6" r="-1087" b="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c0abb468a?vop=1&amp;pid=dac01df75&amp;color=0,0,0&amp;vtp=1&amp;bt=1&amp;bbb=1&amp;hb=1"/>
              <p:cNvSpPr/>
              <p:nvPr/>
            </p:nvSpPr>
            <p:spPr>
              <a:xfrm>
                <a:off x="722376" y="972000"/>
                <a:ext cx="10753344" cy="17699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轿车中的安全气囊能有效保障驾乘人员的安全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，轿车在发生一定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强度的碰撞时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，叠氮化钠</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亦称“三氮化钠”，化学式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NaN</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受撞击完全分解产生钠和氮气而充入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.若充入氮气后安全气囊内有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的氮气，气囊中氮气的密度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，已知氮气的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28</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.请估算：</a:t>
                </a:r>
                <a:endParaRPr lang="en-US" altLang="zh-CN" sz="2000" dirty="0"/>
              </a:p>
            </p:txBody>
          </p:sp>
        </mc:Choice>
        <mc:Fallback>
          <p:sp>
            <p:nvSpPr>
              <p:cNvPr id="2" name="QO_5_BD.15_1#c0abb468a?vop=1&amp;pid=dac01df75&amp;color=0,0,0&amp;vtp=1&amp;bt=1&amp;bbb=1&amp;hb=1"/>
              <p:cNvSpPr>
                <a:spLocks noRot="1" noChangeAspect="1" noMove="1" noResize="1" noEditPoints="1" noAdjustHandles="1" noChangeArrowheads="1" noChangeShapeType="1" noTextEdit="1"/>
              </p:cNvSpPr>
              <p:nvPr/>
            </p:nvSpPr>
            <p:spPr>
              <a:xfrm>
                <a:off x="722376" y="972000"/>
                <a:ext cx="10753344" cy="1769936"/>
              </a:xfrm>
              <a:prstGeom prst="rect">
                <a:avLst/>
              </a:prstGeom>
              <a:blipFill rotWithShape="1">
                <a:blip r:embed="rId1"/>
                <a:stretch>
                  <a:fillRect l="-4" t="-25" r="-1175" b="-2583"/>
                </a:stretch>
              </a:blipFill>
            </p:spPr>
            <p:txBody>
              <a:bodyPr/>
              <a:lstStyle/>
              <a:p>
                <a:r>
                  <a:rPr lang="zh-CN" altLang="en-US">
                    <a:noFill/>
                  </a:rPr>
                  <a:t> </a:t>
                </a:r>
              </a:p>
            </p:txBody>
          </p:sp>
        </mc:Fallback>
      </mc:AlternateContent>
      <p:sp>
        <p:nvSpPr>
          <p:cNvPr id="3" name="QO_6_BD.16_1#0a19724ee?vop=1&amp;pid=c0abb468a&amp;color=0,0,0&amp;vtp=1&amp;bbb=1"/>
          <p:cNvSpPr/>
          <p:nvPr/>
        </p:nvSpPr>
        <p:spPr>
          <a:xfrm>
            <a:off x="722376" y="27486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（1）安全气囊的容积；</a:t>
            </a:r>
            <a:endParaRPr lang="en-US" altLang="zh-CN" sz="2000" dirty="0"/>
          </a:p>
        </p:txBody>
      </p:sp>
      <mc:AlternateContent xmlns:mc="http://schemas.openxmlformats.org/markup-compatibility/2006">
        <mc:Choice xmlns:a14="http://schemas.microsoft.com/office/drawing/2010/main" Requires="a14">
          <p:sp>
            <p:nvSpPr>
              <p:cNvPr id="4" name="QO_6_AN.17_1#0a19724ee?vop=1&amp;vop=1&amp;pid=c0abb468a&amp;color=0,0,0&amp;vtp=1&amp;bbb=1"/>
              <p:cNvSpPr/>
              <p:nvPr/>
            </p:nvSpPr>
            <p:spPr>
              <a:xfrm>
                <a:off x="722376" y="3214312"/>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𝟓𝟔</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𝐋</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6_AN.17_1#0a19724ee?vop=1&amp;vop=1&amp;pid=c0abb468a&amp;color=0,0,0&amp;vtp=1&amp;bbb=1"/>
              <p:cNvSpPr>
                <a:spLocks noRot="1" noChangeAspect="1" noMove="1" noResize="1" noEditPoints="1" noAdjustHandles="1" noChangeArrowheads="1" noChangeShapeType="1" noTextEdit="1"/>
              </p:cNvSpPr>
              <p:nvPr/>
            </p:nvSpPr>
            <p:spPr>
              <a:xfrm>
                <a:off x="722376" y="3214312"/>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S.18_1#0a19724ee?vop=1&amp;vop=1&amp;pid=c0abb468a&amp;color=0,0,0&amp;vtp=1&amp;bbb=1"/>
              <p:cNvSpPr/>
              <p:nvPr/>
            </p:nvSpPr>
            <p:spPr>
              <a:xfrm>
                <a:off x="722376" y="3624903"/>
                <a:ext cx="10753344" cy="571500"/>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设安全气囊的容积为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28</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den>
                    </m:f>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O_6_AS.18_1#0a19724ee?vop=1&amp;vop=1&amp;pid=c0abb468a&amp;color=0,0,0&amp;vtp=1&amp;bbb=1"/>
              <p:cNvSpPr>
                <a:spLocks noRot="1" noChangeAspect="1" noMove="1" noResize="1" noEditPoints="1" noAdjustHandles="1" noChangeArrowheads="1" noChangeShapeType="1" noTextEdit="1"/>
              </p:cNvSpPr>
              <p:nvPr/>
            </p:nvSpPr>
            <p:spPr>
              <a:xfrm>
                <a:off x="722376" y="3624903"/>
                <a:ext cx="10753344" cy="571500"/>
              </a:xfrm>
              <a:prstGeom prst="rect">
                <a:avLst/>
              </a:prstGeom>
              <a:blipFill rotWithShape="1">
                <a:blip r:embed="rId3"/>
                <a:stretch>
                  <a:fillRect l="-4" t="-57" b="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9_1#210d19294?vop=1&amp;pid=c0abb468a&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（2）气囊中氮气分子间的平均距离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.（结果保留一位有效数字）</a:t>
                </a:r>
                <a:endParaRPr lang="en-US" altLang="zh-CN" sz="2000" dirty="0"/>
              </a:p>
            </p:txBody>
          </p:sp>
        </mc:Choice>
        <mc:Fallback>
          <p:sp>
            <p:nvSpPr>
              <p:cNvPr id="2" name="QO_6_BD.19_1#210d19294?vop=1&amp;pid=c0abb468a&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0_1#210d19294?vop=1&amp;vop=1&amp;pid=c0abb468a&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𝟑</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𝟏𝟎</m:t>
                        </m:r>
                      </m:e>
                      <m:sup>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𝟗</m:t>
                        </m:r>
                      </m:sup>
                    </m:sSup>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20_1#210d19294?vop=1&amp;vop=1&amp;pid=c0abb468a&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21_1#210d19294?vop=1&amp;vop=1&amp;pid=c0abb468a&amp;color=0,0,0&amp;vtp=1&amp;bbb=1&amp;hb=1"/>
              <p:cNvSpPr/>
              <p:nvPr/>
            </p:nvSpPr>
            <p:spPr>
              <a:xfrm>
                <a:off x="722376" y="1835917"/>
                <a:ext cx="10753344" cy="17145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气囊中氮气分子的总个数为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,气体分子间距较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,可以认为每个分子占据一个棱长为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的立方体,则有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,代入数据解得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e>
                    </m:rad>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24</m:t>
                                </m:r>
                              </m:sup>
                            </m:sSup>
                          </m:den>
                        </m:f>
                      </m:e>
                    </m:rad>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9</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21_1#210d19294?vop=1&amp;vop=1&amp;pid=c0abb468a&amp;color=0,0,0&amp;vtp=1&amp;bbb=1&amp;hb=1"/>
              <p:cNvSpPr>
                <a:spLocks noRot="1" noChangeAspect="1" noMove="1" noResize="1" noEditPoints="1" noAdjustHandles="1" noChangeArrowheads="1" noChangeShapeType="1" noTextEdit="1"/>
              </p:cNvSpPr>
              <p:nvPr/>
            </p:nvSpPr>
            <p:spPr>
              <a:xfrm>
                <a:off x="722376" y="1835917"/>
                <a:ext cx="10753344" cy="1714500"/>
              </a:xfrm>
              <a:prstGeom prst="rect">
                <a:avLst/>
              </a:prstGeom>
              <a:blipFill rotWithShape="1">
                <a:blip r:embed="rId3"/>
                <a:stretch>
                  <a:fillRect l="-4" t="-8" r="-785"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22_1#c0abb468a?vop=1&amp;vop=1&amp;pid=dac01df75&amp;color=0,0,0&amp;vtp=1&amp;bt=1&amp;bbb=1"/>
              <p:cNvSpPr/>
              <p:nvPr/>
            </p:nvSpPr>
            <p:spPr>
              <a:xfrm>
                <a:off x="722376" y="969264"/>
                <a:ext cx="10753344" cy="2265236"/>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估算法是解答物理问题的一种常用方法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,不要求精确求解,但要求合理近似.其特点为：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1）建立必要的理想模型（如把分子看成球体或立方体）；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2）寻找估算依据,建立估算式；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3）对数值进行合理近似（如</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p:txBody>
          </p:sp>
        </mc:Choice>
        <mc:Fallback>
          <p:sp>
            <p:nvSpPr>
              <p:cNvPr id="2" name="QO_5_EX.22_1#c0abb468a?vop=1&amp;vop=1&amp;pid=dac01df75&amp;color=0,0,0&amp;vtp=1&amp;bt=1&amp;bbb=1"/>
              <p:cNvSpPr>
                <a:spLocks noRot="1" noChangeAspect="1" noMove="1" noResize="1" noEditPoints="1" noAdjustHandles="1" noChangeArrowheads="1" noChangeShapeType="1" noTextEdit="1"/>
              </p:cNvSpPr>
              <p:nvPr/>
            </p:nvSpPr>
            <p:spPr>
              <a:xfrm>
                <a:off x="722376" y="969264"/>
                <a:ext cx="10753344" cy="2265236"/>
              </a:xfrm>
              <a:prstGeom prst="rect">
                <a:avLst/>
              </a:prstGeom>
              <a:blipFill rotWithShape="1">
                <a:blip r:embed="rId1"/>
                <a:stretch>
                  <a:fillRect l="-4" t="-11" b="-20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198d411c2?vop=1&amp;pid=0436ae3b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我们在实验室用酒精进行实验时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，整个实验室很快就闻到了刺鼻的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酒精气味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，这是一种扩散现象.关于扩散现象，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198d411c2.bracket?vop=1&amp;pid=0436ae3b2&amp;color=0,0,0&amp;vpa=5&amp;vtp=1"/>
          <p:cNvSpPr/>
          <p:nvPr/>
        </p:nvSpPr>
        <p:spPr>
          <a:xfrm>
            <a:off x="80963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3_2#198d411c2.choices?vop=1&amp;pid=0436ae3b2&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A.扩散现象只发生在气体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、液体之间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.扩散现象说明分子在永不停息地运动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C.温度越高时扩散现象越剧烈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.扩散现象说明分子间存在着间隙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198d411c2?vop=1&amp;vop=1&amp;pid=0436ae3b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气体、液体、固体之间都可以发生扩散现象,故A错误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；扩散现象是由分子永不停息地做无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规则运动产生的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,故B正确；物体的温度越高,分子的热运动就越剧烈,扩散现象就越剧烈,故C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不同的物质在相互接触时可以彼此进入对方的现象为扩散现象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扩散现象说明分子间存在着间隙,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D正确.本题选说法错误的,故选A.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6_1#198d411c2?vop=1&amp;vop=1&amp;pid=0436ae3b2&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本题考查有关扩散现象的知识,知道扩散现象是分子的无规则运动的结果以及扩散现象的剧烈程度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与哪些因素有关即可解答本题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385f0baf5?vop=1&amp;pid=0436ae3b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关于扩散现象的四幅图片如图所示，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下列关于这些图片的说法错误的是(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385f0baf5.bracket?vop=1&amp;pid=0436ae3b2&amp;color=0,0,0&amp;vpa=6&amp;vtp=1&amp;bbb=1"/>
          <p:cNvSpPr/>
          <p:nvPr/>
        </p:nvSpPr>
        <p:spPr>
          <a:xfrm>
            <a:off x="10061639" y="969265"/>
            <a:ext cx="542036"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7_2#385f0baf5?htil=2&amp;vop=1&amp;pid=0436ae3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13743" y="1511300"/>
            <a:ext cx="4178808"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7_3#385f0baf5.choices?htil=2&amp;vop=1&amp;pid=0436ae3b2&amp;color=0,0,0&amp;vtp=1&amp;bbb=1&amp;hb=1"/>
          <p:cNvSpPr/>
          <p:nvPr/>
        </p:nvSpPr>
        <p:spPr>
          <a:xfrm>
            <a:off x="722376" y="1436497"/>
            <a:ext cx="6437376"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A.图甲中抽去玻璃板后由于二氧化氮密度较大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，不会跑到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上面的瓶中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，所以上面瓶不会出现淡红棕色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.图乙中墨汁和水彼此进入对方，温度越高扩散越快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明扩散快慢与温度有关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.图丙中液溴变成溴蒸气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，说明扩散现象只能在同种物质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的不同状态之间发生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.图丁说明扩散现象能在固体之间发生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627374fd.fixed?pid=7af92e62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6627374fd.fixed?pid=7af92e62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分子动理论的基本内容</a:t>
            </a:r>
            <a:endParaRPr lang="en-US" altLang="zh-CN" sz="4400" dirty="0"/>
          </a:p>
        </p:txBody>
      </p:sp>
      <p:pic>
        <p:nvPicPr>
          <p:cNvPr id="4" name="C_3#6627374fd.fixed?pid=7af92e62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627374fd.fixed?pid=7af92e62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385f0baf5?vop=1&amp;vop=1&amp;pid=0436ae3b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题图甲中,由于扩散现象,二氧化氮气体会运动到上面的瓶中,最终整体呈淡红棕色,A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题图乙中墨汁和水彼此进入对方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,通过对比知,墨汁在温水中比在冷水中扩散得快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,说明扩散快慢与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,B正确；扩散是不同种物质彼此进入对方的现象,不仅存在于液体与液体、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气体与液体、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气体与气体之间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,同样也存在于固体与固体、气体与固体、液体与固体之间,C错误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；题图丁说明扩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散现象能在固体之间发生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,D正确.本题选说法错误的,故选A、C.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5525c58df?vop=1&amp;pid=b5aadec8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春天，池塘边的花朵在风的作用下，把花粉撒入水中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，是花粉微粒不同时刻在显微镜下的图像，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5525c58df.bracket?vop=1&amp;pid=b5aadec83&amp;color=0,0,0&amp;vpa=7&amp;vtp=1"/>
          <p:cNvSpPr/>
          <p:nvPr/>
        </p:nvSpPr>
        <p:spPr>
          <a:xfrm>
            <a:off x="803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0_2#5525c58df?htil=3&amp;vop=1&amp;pid=b5aadec8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43765" y="1951677"/>
            <a:ext cx="122529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0_3#5525c58df.choices?htil=3&amp;vop=1&amp;pid=b5aadec83&amp;color=0,0,0&amp;vtp=1&amp;bbb=1"/>
          <p:cNvSpPr/>
          <p:nvPr/>
        </p:nvSpPr>
        <p:spPr>
          <a:xfrm>
            <a:off x="722376" y="1876874"/>
            <a:ext cx="9390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A.花粉颗粒做布朗运动的轨迹是规则的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.花粉颗粒越大，布朗运动越明显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.温度越高，花粉颗粒做布朗运动越明显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.花粉颗粒做布朗运动是因为花粉分子的热运动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5525c58df?vop=1&amp;vop=1&amp;pid=b5aadec8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花粉颗粒做布朗运动的轨迹是无规则的,故A错误；花粉颗粒越大,布朗运动越不明显,故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；温度越高,花粉颗粒做布朗运动越明显,故C正确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；花粉颗粒做布朗运动是因为花粉颗粒周围水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3_1#5525c58df?vop=1&amp;vop=1&amp;pid=b5aadec83&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注意说明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布朗运动是悬浮颗粒的无规则运动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,不是分子的无规则运动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,形成的原因是液体分子对悬浮颗粒的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无规则撞击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.布朗运动的剧烈程度与悬浮颗粒的大小和液体的温度有关.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4_1#622453fd7?vop=1&amp;pid=b5aadec83&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[安徽合肥一中2024高二下月考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图甲和图乙是某同学从资料中查到的两张记录水中炭粒运动位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置连线的图片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，记录炭粒位置的时间间隔均为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，两方格纸每格的边长表示的长度相同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4_1#622453fd7?vop=1&amp;pid=b5aadec83&amp;color=0,0,0&amp;vtp=1&amp;bt=1&amp;bbb=1&amp;hb=1"/>
              <p:cNvSpPr>
                <a:spLocks noRot="1" noChangeAspect="1" noMove="1" noResize="1" noEditPoints="1" noAdjustHandles="1" noChangeArrowheads="1" noChangeShapeType="1" noTextEdit="1"/>
              </p:cNvSpPr>
              <p:nvPr/>
            </p:nvSpPr>
            <p:spPr>
              <a:xfrm>
                <a:off x="722376" y="972000"/>
                <a:ext cx="10753344" cy="1265428"/>
              </a:xfrm>
              <a:prstGeom prst="rect">
                <a:avLst/>
              </a:prstGeom>
              <a:blipFill rotWithShape="1">
                <a:blip r:embed="rId1"/>
                <a:stretch>
                  <a:fillRect l="-4" t="-36" r="-1175" b="-3337"/>
                </a:stretch>
              </a:blipFill>
            </p:spPr>
            <p:txBody>
              <a:bodyPr/>
              <a:lstStyle/>
              <a:p>
                <a:r>
                  <a:rPr lang="zh-CN" altLang="en-US">
                    <a:noFill/>
                  </a:rPr>
                  <a:t> </a:t>
                </a:r>
              </a:p>
            </p:txBody>
          </p:sp>
        </mc:Fallback>
      </mc:AlternateContent>
      <p:sp>
        <p:nvSpPr>
          <p:cNvPr id="3" name="QC_5_AN.35_1#622453fd7.bracket?vop=1&amp;pid=b5aadec83&amp;color=0,0,0&amp;vpa=8&amp;vtp=1"/>
          <p:cNvSpPr/>
          <p:nvPr/>
        </p:nvSpPr>
        <p:spPr>
          <a:xfrm>
            <a:off x="2700401" y="1843855"/>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4_3#622453fd7?iti=1&amp;htil=1&amp;vop=1&amp;pid=b5aadec8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15184" y="2365062"/>
            <a:ext cx="1581912"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34_4#622453fd7?iti=2&amp;htil=1&amp;vop=1&amp;pid=b5aadec8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91856" y="2365062"/>
            <a:ext cx="1581912"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34_5#622453fd7?iti=1&amp;htil=1&amp;vop=1&amp;pid=b5aadec83&amp;color=0,0,0&amp;vtp=1"/>
          <p:cNvSpPr/>
          <p:nvPr/>
        </p:nvSpPr>
        <p:spPr>
          <a:xfrm>
            <a:off x="3250565" y="4073974"/>
            <a:ext cx="311150" cy="397129"/>
          </a:xfrm>
          <a:prstGeom prst="rect">
            <a:avLst/>
          </a:prstGeom>
          <a:noFill/>
        </p:spPr>
        <p:txBody>
          <a:bodyPr wrap="square" lIns="0" tIns="0" rIns="0" bIns="0" rtlCol="0" anchor="t"/>
          <a:lstStyle/>
          <a:p>
            <a:pPr algn="ctr" latinLnBrk="1">
              <a:lnSpc>
                <a:spcPct val="14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34_6#622453fd7?iti=2&amp;htil=1&amp;vop=1&amp;pid=b5aadec83&amp;color=0,0,0&amp;vtp=1"/>
          <p:cNvSpPr/>
          <p:nvPr/>
        </p:nvSpPr>
        <p:spPr>
          <a:xfrm>
            <a:off x="8627238" y="4073974"/>
            <a:ext cx="311150" cy="397129"/>
          </a:xfrm>
          <a:prstGeom prst="rect">
            <a:avLst/>
          </a:prstGeom>
          <a:noFill/>
        </p:spPr>
        <p:txBody>
          <a:bodyPr wrap="square" lIns="0" tIns="0" rIns="0" bIns="0" rtlCol="0" anchor="t"/>
          <a:lstStyle/>
          <a:p>
            <a:pPr algn="ctr" latinLnBrk="1">
              <a:lnSpc>
                <a:spcPct val="14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34_7#622453fd7.choices?vop=1&amp;pid=b5aadec83&amp;color=0,0,0&amp;vtp=1&amp;bbb=1"/>
          <p:cNvSpPr/>
          <p:nvPr/>
        </p:nvSpPr>
        <p:spPr>
          <a:xfrm>
            <a:off x="722376" y="4518093"/>
            <a:ext cx="10753344" cy="1723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A.两图中的连线是炭粒的运动轨迹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.炭粒的运动是由于其内部分子在不停地做无规则运动产生的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.若水温相同，则图甲中炭粒的颗粒较大</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.若炭粒大小相同，则图甲中水分子的热运动较剧烈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6_1#622453fd7?vop=1&amp;vop=1&amp;pid=b5aadec8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炭粒在水中做布朗运动，两图是悬浮在水中的炭粒每隔</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的运动位置连线的图片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炭粒的运动轨迹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,A错误；炭粒的运动是由于水分子在不停地做无规则运动,与炭粒发生碰撞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受力不平衡产生的运动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,B错误；若水温相同,水分子的热运动剧烈程度相同,则炭粒越小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,受力不平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衡性越明显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,布朗运动越显著,根据图中炭粒的活动范围可知,题图乙中炭粒的运动显著一些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中炭粒的颗粒较小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,C正确；若炭粒大小相同，根据图中炭粒的活动范围可知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,题图乙中炭粒的运动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显著一些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,即题图乙中水分子的热运动较剧烈,D错误.</a:t>
                </a:r>
                <a:endParaRPr lang="en-US" altLang="zh-CN" sz="2200" dirty="0"/>
              </a:p>
            </p:txBody>
          </p:sp>
        </mc:Choice>
        <mc:Fallback>
          <p:sp>
            <p:nvSpPr>
              <p:cNvPr id="2" name="QC_5_AS.36_1#622453fd7?vop=1&amp;vop=1&amp;pid=b5aadec8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756"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7_1#622453fd7?vop=1&amp;vop=1&amp;pid=b5aadec83&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P6第4题演变而来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,教材是通过小颗粒每隔一定时间的位置坐标去判断液体分子运动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是规则的还是无规则的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,本题延伸考查了对布朗运动的理解及布朗运动的影响因素.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8_1#622453fd7?vop=1&amp;vop=1&amp;pid=b5aadec83&amp;color=0,0,0&amp;mp=1&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解决布朗运动问题的关键点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1）运动物体：悬浮小颗粒（或小液滴）（显微镜下才可看到）.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2）产生原因：是由小颗粒（或小液滴）周围的液体（或气体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）分子的无规则运动的撞击不平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衡性引起的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3）运动实质：是液体（或气体）分子永不停息地做无规则运动的间接反映.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324ce7ef8?vop=1&amp;pid=b5aadec8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[湖北恩施高中教育联盟2024高二下联考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气溶胶微粒是悬浮在大气中的肉眼不可见的固态或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液态颗粒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，关于封闭环境中的气溶胶微粒，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324ce7ef8.bracket?vop=1&amp;pid=b5aadec83&amp;color=0,0,0&amp;vpa=9&amp;vtp=1"/>
          <p:cNvSpPr/>
          <p:nvPr/>
        </p:nvSpPr>
        <p:spPr>
          <a:xfrm>
            <a:off x="776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9_2#324ce7ef8.choices?vop=1&amp;pid=b5aadec8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A.气溶胶微粒越大，运动越明显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.温度升高，每个气溶胶微粒运动都会变快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.肉眼不可见的气溶胶微粒运动实质上就是分子的运动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.气溶胶微粒在空气中的无规则运动可以看作布朗运动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324ce7ef8?vop=1&amp;vop=1&amp;pid=b5aadec8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气溶胶微粒越大,同时撞击的分子数越多,各个方向的撞击作用越接近平衡,运动越不明显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；温度升高,气溶胶微粒的平均速度变快,不是每个微粒的速度都变快,B错误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；气溶胶微粒的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运动属于布朗运动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,不是分子的热运动,C错误,D正确.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2801e872?vop=1&amp;pid=81ca6fbf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[吉林长春吉大附中实验学校2025高二下期中]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2801e872.bracket?vop=1&amp;pid=81ca6fbf2&amp;color=0,0,0&amp;vpa=1&amp;vtp=1"/>
          <p:cNvSpPr/>
          <p:nvPr/>
        </p:nvSpPr>
        <p:spPr>
          <a:xfrm>
            <a:off x="9642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_2#62801e872.choices?vop=1&amp;pid=81ca6fbf2&amp;color=0,0,0&amp;vtp=1&amp;bbb=1"/>
              <p:cNvSpPr/>
              <p:nvPr/>
            </p:nvSpPr>
            <p:spPr>
              <a:xfrm>
                <a:off x="722376" y="1436497"/>
                <a:ext cx="10753344" cy="179019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A.将分子看成小球，小球是分子的简化模型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.大多数分子直径的数量级为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.“物体是由大量分子组成的”，这里的“分子”特指化学变化中的分子，不包括原子和离子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.分子的质量是很小的，其数量级一般为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62801e872.choices?vop=1&amp;pid=81ca6fbf2&amp;color=0,0,0&amp;vtp=1&amp;bbb=1"/>
              <p:cNvSpPr>
                <a:spLocks noRot="1" noChangeAspect="1" noMove="1" noResize="1" noEditPoints="1" noAdjustHandles="1" noChangeArrowheads="1" noChangeShapeType="1" noTextEdit="1"/>
              </p:cNvSpPr>
              <p:nvPr/>
            </p:nvSpPr>
            <p:spPr>
              <a:xfrm>
                <a:off x="722376" y="1436497"/>
                <a:ext cx="10753344" cy="1790192"/>
              </a:xfrm>
              <a:prstGeom prst="rect">
                <a:avLst/>
              </a:prstGeom>
              <a:blipFill rotWithShape="1">
                <a:blip r:embed="rId1"/>
                <a:stretch>
                  <a:fillRect l="-4" t="-7" b="-28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2_1#324ce7ef8?vop=1&amp;vop=1&amp;pid=b5aadec83&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解答本题的关键是抓住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“气溶胶微粒是悬浮在大气中的肉眼不可见的固态或液态颗粒”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结合分子动理论即可选出正确选项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17633b4a2?vop=1&amp;pid=4b06a238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图甲和图乙是关于布朗运动和扩散现象的两幅图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17633b4a2.bracket?vop=1&amp;pid=4b06a2380&amp;color=0,0,0&amp;vpa=10&amp;vtp=1"/>
          <p:cNvSpPr/>
          <p:nvPr/>
        </p:nvSpPr>
        <p:spPr>
          <a:xfrm>
            <a:off x="193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3_3#17633b4a2?iti=3&amp;htil=1&amp;vop=1&amp;pid=4b06a238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60320" y="1951677"/>
            <a:ext cx="169164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3_4#17633b4a2?iti=4&amp;htil=1&amp;vop=1&amp;pid=4b06a238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74736" y="2299149"/>
            <a:ext cx="1207008"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3_5#17633b4a2?iti=3&amp;htil=1&amp;vop=1&amp;pid=4b06a2380&amp;color=0,0,0&amp;vtp=1"/>
          <p:cNvSpPr/>
          <p:nvPr/>
        </p:nvSpPr>
        <p:spPr>
          <a:xfrm>
            <a:off x="3250565" y="368802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43_6#17633b4a2?iti=4&amp;htil=1&amp;vop=1&amp;pid=4b06a2380&amp;color=0,0,0&amp;vtp=1"/>
          <p:cNvSpPr/>
          <p:nvPr/>
        </p:nvSpPr>
        <p:spPr>
          <a:xfrm>
            <a:off x="8622665" y="368802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43_7#17633b4a2.choices?vop=1&amp;pid=4b06a2380&amp;color=0,0,0&amp;vtp=1&amp;bbb=1"/>
          <p:cNvSpPr/>
          <p:nvPr/>
        </p:nvSpPr>
        <p:spPr>
          <a:xfrm>
            <a:off x="722376" y="41466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A.布朗运动是液体分子的运动，它说明分子永不停息地做无规则运动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.扩散现象的快慢仅和温度有关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.图甲说明布朗运动是由微粒在液体中受到液体分子撞击引起的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.扩散现象的成因是分子间存在斥力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17633b4a2?vop=1&amp;vop=1&amp;pid=4b06a238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布朗运动是悬浮在液体中的微小颗粒（而非液体分子本身）的无规则运动,故A错误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现象的快慢不仅与温度有关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,还与物质种类、浓度差等因素有关,故B错误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；题图甲所示布朗运动是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由于液体分子不停地撞击悬浮微粒所引起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；扩散现象的根本原因是分子不停地进行无规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,而非分子间存在斥力,故D错误.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6_1#1e61e253f?vop=1&amp;pid=4b06a238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某市环保局秋季对市区的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，发现雾霾的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浓度随高度的增加而减小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是指空气中直径等于或小于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的球形微粒.下列关于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6_1#1e61e253f?vop=1&amp;pid=4b06a238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19" b="-3491"/>
                </a:stretch>
              </a:blipFill>
            </p:spPr>
            <p:txBody>
              <a:bodyPr/>
              <a:lstStyle/>
              <a:p>
                <a:r>
                  <a:rPr lang="zh-CN" altLang="en-US">
                    <a:noFill/>
                  </a:rPr>
                  <a:t> </a:t>
                </a:r>
              </a:p>
            </p:txBody>
          </p:sp>
        </mc:Fallback>
      </mc:AlternateContent>
      <p:sp>
        <p:nvSpPr>
          <p:cNvPr id="3" name="QC_5_AN.47_1#1e61e253f.bracket?vop=1&amp;pid=4b06a2380&amp;color=0,0,0&amp;vpa=11&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6_2#1e61e253f.choices?vop=1&amp;pid=4b06a2380&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在空气中的运动属于分子热运动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.若温度不变，</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的直径越大，其无规则运动越剧烈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在地面附近的无规则运动一定比在高空位置剧烈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的运动轨迹是由大量空气分子对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无规则碰撞的不平衡性和气流运动决定的</a:t>
                </a:r>
                <a:endParaRPr lang="en-US" altLang="zh-CN" sz="2000" dirty="0"/>
              </a:p>
            </p:txBody>
          </p:sp>
        </mc:Choice>
        <mc:Fallback>
          <p:sp>
            <p:nvSpPr>
              <p:cNvPr id="4" name="QC_5_BD.46_2#1e61e253f.choices?vop=1&amp;pid=4b06a2380&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8_1#1e61e253f?vop=1&amp;vop=1&amp;pid=4b06a2380&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在空气中的运动是微粒的运动,不是分子的热运动,故A错误；若温度不变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的直径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,其受无规则运动气体分子的撞击不平衡性越明显,则其无规则运动越剧烈,故B错误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所处的环境与高空位置</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所处的环境在温度、空气密度、风力等方面都不同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在地面附近的无规则运动不一定比在高空位置剧烈,故C错误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受大量空气分子的无规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则碰撞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,并且受气流影响,从而形成不规则的运动轨迹,故D正确.</a:t>
                </a:r>
                <a:endParaRPr lang="en-US" altLang="zh-CN" sz="2200" dirty="0"/>
              </a:p>
            </p:txBody>
          </p:sp>
        </mc:Choice>
        <mc:Fallback>
          <p:sp>
            <p:nvSpPr>
              <p:cNvPr id="2" name="QC_5_AS.48_1#1e61e253f?vop=1&amp;vop=1&amp;pid=4b06a2380&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443"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9_1#657bd7db5?vop=1&amp;pid=d47a94dc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如图所示是两孤立分子间的引力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、斥力和合力随分子间距离的变化图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0_1#657bd7db5.bracket?vop=1&amp;pid=d47a94dc9&amp;color=0,0,0&amp;vpa=12&amp;vtp=1"/>
          <p:cNvSpPr/>
          <p:nvPr/>
        </p:nvSpPr>
        <p:spPr>
          <a:xfrm>
            <a:off x="344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9_2#657bd7db5?htil=6&amp;vop=1&amp;pid=d47a94d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75622" y="1951677"/>
            <a:ext cx="153619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9_3#657bd7db5.choices?htil=6&amp;vop=1&amp;pid=d47a94dc9&amp;color=0,0,0&amp;vtp=1&amp;bbb=1"/>
              <p:cNvSpPr/>
              <p:nvPr/>
            </p:nvSpPr>
            <p:spPr>
              <a:xfrm>
                <a:off x="722376" y="1824677"/>
                <a:ext cx="907999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的减小，斥力减小，引力增大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的增大，斥力减小，引力增大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的减小，合力先减小后增大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的增大，合力先增大后减小</a:t>
                </a:r>
                <a:endParaRPr lang="en-US" altLang="zh-CN" sz="2000" dirty="0"/>
              </a:p>
            </p:txBody>
          </p:sp>
        </mc:Choice>
        <mc:Fallback>
          <p:sp>
            <p:nvSpPr>
              <p:cNvPr id="5" name="QC_5_BD.49_3#657bd7db5.choices?htil=6&amp;vop=1&amp;pid=d47a94dc9&amp;color=0,0,0&amp;vtp=1&amp;bbb=1"/>
              <p:cNvSpPr>
                <a:spLocks noRot="1" noChangeAspect="1" noMove="1" noResize="1" noEditPoints="1" noAdjustHandles="1" noChangeArrowheads="1" noChangeShapeType="1" noTextEdit="1"/>
              </p:cNvSpPr>
              <p:nvPr/>
            </p:nvSpPr>
            <p:spPr>
              <a:xfrm>
                <a:off x="722376" y="1824677"/>
                <a:ext cx="9079992" cy="1796034"/>
              </a:xfrm>
              <a:prstGeom prst="rect">
                <a:avLst/>
              </a:prstGeom>
              <a:blipFill rotWithShape="1">
                <a:blip r:embed="rId2"/>
                <a:stretch>
                  <a:fillRect l="-4" t="-18" r="6"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1_1#657bd7db5?vop=1&amp;vop=1&amp;pid=d47a94dc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p:sp>
        <p:nvSpPr>
          <p:cNvPr id="3" name="QC_5_EX.51_2#657bd7db5?vop=1&amp;vop=1&amp;pid=d47a94dc9&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分子间作用力与分子间距离的关系</a:t>
            </a:r>
            <a:endParaRPr lang="en-US" altLang="zh-CN" sz="2000" dirty="0"/>
          </a:p>
        </p:txBody>
      </p:sp>
      <p:pic>
        <p:nvPicPr>
          <p:cNvPr id="4" name="QC_5_EX.51_3#657bd7db5?vop=1&amp;vop=1&amp;pid=d47a94d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81528" y="1968500"/>
            <a:ext cx="6025896" cy="3401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657bd7db5?vop=1&amp;vop=1&amp;pid=d47a94dc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的减小,斥力、引力均增大,合力表现为斥力且在增大,A、C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时,合力表现为引力,从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的增大,斥力、引力均减小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,合力先增大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,B错误,D正确.</a:t>
                </a:r>
                <a:endParaRPr lang="en-US" altLang="zh-CN" sz="2200" dirty="0"/>
              </a:p>
            </p:txBody>
          </p:sp>
        </mc:Choice>
        <mc:Fallback>
          <p:sp>
            <p:nvSpPr>
              <p:cNvPr id="2" name="QC_5_AS.52_1#657bd7db5?vop=1&amp;vop=1&amp;pid=d47a94dc9&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3266"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3_1#657bd7db5?vop=1&amp;vop=1&amp;pid=d47a94dc9&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P6第5题演变而来,教材考查了分子间距离增大或减小时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,分子间的作用力表现为引力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,本题延伸考查了分子间距离增大或减小时,合力的大小变化情况.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4_1#657bd7db5?vop=1&amp;vop=1&amp;pid=d47a94dc9&amp;color=0,0,0&amp;mp=1&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要注意分子间的距离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时,引力和斥力都不为零且相互平衡,无论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,引力和斥力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都随分子间距离的增大而减小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,且斥力变化得快.</a:t>
                </a:r>
                <a:endParaRPr lang="en-US" altLang="zh-CN" sz="2000" dirty="0"/>
              </a:p>
            </p:txBody>
          </p:sp>
        </mc:Choice>
        <mc:Fallback>
          <p:sp>
            <p:nvSpPr>
              <p:cNvPr id="2" name="QC_5_EX.54_1#657bd7db5?vop=1&amp;vop=1&amp;pid=d47a94dc9&amp;color=0,0,0&amp;mp=1&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94"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62801e872?vop=1&amp;vop=1&amp;pid=81ca6fbf2&amp;color=0,0,0&amp;vtp=1&amp;bt=1&amp;bbb=1&amp;hb=1"/>
              <p:cNvSpPr/>
              <p:nvPr/>
            </p:nvSpPr>
            <p:spPr>
              <a:xfrm>
                <a:off x="722376" y="972000"/>
                <a:ext cx="10753344" cy="17826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将分子看作小球,小球是分子的简化模型,实际上,分子的形状并不真的是小球,故A正确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般的分子大小的数量级都是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,但有一些大分子的数量级会超过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由大量分子组成的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”,其中“分子”包括分子,也包括原子和离子,故C错误；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分子的质量是很小的,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其数量级一般为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26</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3_1#62801e872?vop=1&amp;vop=1&amp;pid=81ca6fbf2&amp;color=0,0,0&amp;vtp=1&amp;bt=1&amp;bbb=1&amp;hb=1"/>
              <p:cNvSpPr>
                <a:spLocks noRot="1" noChangeAspect="1" noMove="1" noResize="1" noEditPoints="1" noAdjustHandles="1" noChangeArrowheads="1" noChangeShapeType="1" noTextEdit="1"/>
              </p:cNvSpPr>
              <p:nvPr/>
            </p:nvSpPr>
            <p:spPr>
              <a:xfrm>
                <a:off x="722376" y="972000"/>
                <a:ext cx="10753344" cy="1782636"/>
              </a:xfrm>
              <a:prstGeom prst="rect">
                <a:avLst/>
              </a:prstGeom>
              <a:blipFill rotWithShape="1">
                <a:blip r:embed="rId1"/>
                <a:stretch>
                  <a:fillRect l="-4" t="-25" r="-951"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55_1#53d093868?htil=7&amp;vop=1&amp;pid=d47a94d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224247" y="1054296"/>
            <a:ext cx="1197864"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55_2#53d093868?htil=7&amp;vop=1&amp;pid=d47a94dc9&amp;color=0,0,0&amp;vtp=1&amp;bt=1&amp;bbb=1&amp;hb=1"/>
          <p:cNvSpPr/>
          <p:nvPr/>
        </p:nvSpPr>
        <p:spPr>
          <a:xfrm>
            <a:off x="722376" y="972000"/>
            <a:ext cx="941832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我们知道分子间既有引力又有斥力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触面平滑的铅柱压紧后悬挂起来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，铅柱不脱落，如图所示，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6_1#53d093868.bracket?vop=1&amp;pid=d47a94dc9&amp;color=0,0,0&amp;vpa=13&amp;vtp=1"/>
          <p:cNvSpPr/>
          <p:nvPr/>
        </p:nvSpPr>
        <p:spPr>
          <a:xfrm>
            <a:off x="954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55_3#53d093868.choices?htil=7&amp;vop=1&amp;pid=d47a94dc9&amp;color=0,0,0&amp;vtp=1&amp;bbb=1"/>
          <p:cNvSpPr/>
          <p:nvPr/>
        </p:nvSpPr>
        <p:spPr>
          <a:xfrm>
            <a:off x="722376" y="1876875"/>
            <a:ext cx="941832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A.铅柱间的万有引力使它们不脱落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.铅柱间的分子扩散使它们不脱落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.铅柱间分子斥力为零，只有分子引力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.铅柱间分子引力大于斥力，分子力表现为引力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7_1#53d093868?vop=1&amp;vop=1&amp;pid=d47a94dc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分子间的引力和斥力同时存在,但它们的大小与分子间的距离有关,距离较大时表现为引力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离较小时表现为斥力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；两个接触面平滑的铅柱压紧后,铅柱间分子引力大于斥力,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这个力与下面铅柱和钩码的重力平衡</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,故下面的铅柱不脱落,与万有引力及分子扩散无关，故选D.</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8_1#f7b0d537b?vop=1&amp;pid=d47a94dc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[辽宁省部分学校2024高二下段考]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如图所示，横坐标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表示两个分子间的距离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坐标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表示两个分子间引力、斥力的大小，图中两条曲线分别表示两分子间引力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、斥力的大小随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分子间距离的变化关系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为两曲线的交点，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8_1#f7b0d537b?vop=1&amp;pid=d47a94dc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59_1#f7b0d537b.bracket?vop=1&amp;pid=d47a94dc9&amp;color=0,0,0&amp;vpa=14&amp;vtp=1&amp;bbb=1"/>
          <p:cNvSpPr/>
          <p:nvPr/>
        </p:nvSpPr>
        <p:spPr>
          <a:xfrm>
            <a:off x="8457502"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58_2#f7b0d537b?htil=8&amp;vop=1&amp;pid=d47a94dc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82910" y="2408877"/>
            <a:ext cx="172821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8_3#f7b0d537b.choices?htil=8&amp;vop=1&amp;pid=d47a94dc9&amp;color=0,0,0&amp;vtp=1&amp;bbb=1&amp;hb=1"/>
              <p:cNvSpPr/>
              <p:nvPr/>
            </p:nvSpPr>
            <p:spPr>
              <a:xfrm>
                <a:off x="722376" y="2281877"/>
                <a:ext cx="888796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.当两分子间距离在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附近时，若两个分子间距离增大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，分子间斥力减小得比引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力更快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，则分子间没有引力和斥力</a:t>
                </a:r>
                <a:endParaRPr lang="en-US" altLang="zh-CN" sz="2000" dirty="0"/>
              </a:p>
            </p:txBody>
          </p:sp>
        </mc:Choice>
        <mc:Fallback>
          <p:sp>
            <p:nvSpPr>
              <p:cNvPr id="5" name="QC_5_BD.58_3#f7b0d537b.choices?htil=8&amp;vop=1&amp;pid=d47a94dc9&amp;color=0,0,0&amp;vtp=1&amp;bbb=1&amp;hb=1"/>
              <p:cNvSpPr>
                <a:spLocks noRot="1" noChangeAspect="1" noMove="1" noResize="1" noEditPoints="1" noAdjustHandles="1" noChangeArrowheads="1" noChangeShapeType="1" noTextEdit="1"/>
              </p:cNvSpPr>
              <p:nvPr/>
            </p:nvSpPr>
            <p:spPr>
              <a:xfrm>
                <a:off x="722376" y="2281877"/>
                <a:ext cx="8887968" cy="2253234"/>
              </a:xfrm>
              <a:prstGeom prst="rect">
                <a:avLst/>
              </a:prstGeom>
              <a:blipFill rotWithShape="1">
                <a:blip r:embed="rId3"/>
                <a:stretch>
                  <a:fillRect l="-4" t="-14" r="-1019"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0_1#f7b0d537b?vop=1&amp;vop=1&amp;pid=d47a94dc9&amp;color=0,0,0&amp;vtp=1&amp;bt=1&amp;bbb=1&amp;hb=1"/>
              <p:cNvSpPr/>
              <p:nvPr/>
            </p:nvSpPr>
            <p:spPr>
              <a:xfrm>
                <a:off x="722376" y="97200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附近,随着分子间距离的增大,斥力比引力减小得快,可知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为斥力曲线,题图中两曲线交点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,此时分子间引力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和斥力的合力为零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,但分子间引力和斥力同时存在,A、C正确，B、D错误.</a:t>
                </a:r>
                <a:endParaRPr lang="en-US" altLang="zh-CN" sz="2200" dirty="0"/>
              </a:p>
            </p:txBody>
          </p:sp>
        </mc:Choice>
        <mc:Fallback>
          <p:sp>
            <p:nvSpPr>
              <p:cNvPr id="2" name="QC_5_AS.60_1#f7b0d537b?vop=1&amp;vop=1&amp;pid=d47a94dc9&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rotWithShape="1">
                <a:blip r:embed="rId1"/>
                <a:stretch>
                  <a:fillRect l="-4" t="-32" r="-1092"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61_1#f7b0d537b?vop=1&amp;vop=1&amp;pid=d47a94dc9&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解答本题的关键是要知道分子间的作用力有斥力和引力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61_1#f7b0d537b?vop=1&amp;vop=1&amp;pid=d47a94dc9&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768"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2_1#01eac9518?vop=1&amp;pid=141540a8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16.关于分子动理论，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3_1#01eac9518.bracket?vop=1&amp;pid=141540a87&amp;color=0,0,0&amp;vpa=15&amp;vtp=1"/>
          <p:cNvSpPr/>
          <p:nvPr/>
        </p:nvSpPr>
        <p:spPr>
          <a:xfrm>
            <a:off x="5334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62_2#01eac9518.choices?vop=1&amp;pid=141540a87&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的物体中的分子不做无规则运动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.产生布朗运动的原因是悬浮在液体或者气体中的微粒永不停息地做无规则运动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.磁铁可以吸引铁屑，这一事实说明分子间存在引力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.当分子间距离增大时，分子力不一定随之增大</a:t>
                </a:r>
                <a:endParaRPr lang="en-US" altLang="zh-CN" sz="2000" dirty="0"/>
              </a:p>
            </p:txBody>
          </p:sp>
        </mc:Choice>
        <mc:Fallback>
          <p:sp>
            <p:nvSpPr>
              <p:cNvPr id="4" name="QC_5_BD.62_2#01eac9518.choices?vop=1&amp;pid=141540a87&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4_1#01eac9518?vop=1&amp;vop=1&amp;pid=141540a8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分子在永不停息地做无规则运动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的物体中的分子也不例外,故A错误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.布朗运动是固体小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颗粒受到不同方向的液体分子或气体分子无规则运动产生的撞击作用的不平衡性引起的,间接证明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了液体分子或气体分子永不停息地做无规则运动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,故B错误.磁铁吸引铁屑是磁场力的作用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子间的引力作用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,故C错误.当分子间距离小于平衡距离时,分子力表现为斥力,距离增大,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分子力减小；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当分子间距离大于平衡距离时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,分子力表现为引力,在一定范围内距离增大,分子力增大,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超过该范围,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距离增大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,分子力减小,所以当分子间距离增大时,分子力不一定随之增大,故D正确.</a:t>
                </a:r>
                <a:endParaRPr lang="en-US" altLang="zh-CN" sz="2200" dirty="0"/>
              </a:p>
            </p:txBody>
          </p:sp>
        </mc:Choice>
        <mc:Fallback>
          <p:sp>
            <p:nvSpPr>
              <p:cNvPr id="2" name="QC_5_AS.64_1#01eac9518?vop=1&amp;vop=1&amp;pid=141540a87&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45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65_1#ce26f88dd?vop=1&amp;pid=d37d0404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[湖南长沙一中等多校2024高二下联考]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甲分子固定在坐标原点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，乙分子位于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两分子间作用力与分子间距离关系图像如图中曲线所示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轴上四个特定的位置，现把乙分子从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处由静止释放，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65_1#ce26f88dd?vop=1&amp;pid=d37d0404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561" b="-3491"/>
                </a:stretch>
              </a:blipFill>
            </p:spPr>
            <p:txBody>
              <a:bodyPr/>
              <a:lstStyle/>
              <a:p>
                <a:r>
                  <a:rPr lang="zh-CN" altLang="en-US">
                    <a:noFill/>
                  </a:rPr>
                  <a:t> </a:t>
                </a:r>
              </a:p>
            </p:txBody>
          </p:sp>
        </mc:Fallback>
      </mc:AlternateContent>
      <p:sp>
        <p:nvSpPr>
          <p:cNvPr id="3" name="QC_6_AN.66_1#ce26f88dd.bracket?vop=1&amp;pid=d37d0404a&amp;color=0,0,0&amp;vpa=16&amp;vtp=1"/>
          <p:cNvSpPr/>
          <p:nvPr/>
        </p:nvSpPr>
        <p:spPr>
          <a:xfrm>
            <a:off x="7701852"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65_2#ce26f88dd?htil=9&amp;vop=1&amp;pid=d37d0404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77159" y="2408877"/>
            <a:ext cx="260604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65_3#ce26f88dd.choices?htil=9&amp;vop=1&amp;pid=d37d0404a&amp;color=0,0,0&amp;vtp=1&amp;bbb=1"/>
              <p:cNvSpPr/>
              <p:nvPr/>
            </p:nvSpPr>
            <p:spPr>
              <a:xfrm>
                <a:off x="722376" y="2281877"/>
                <a:ext cx="8019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一直加速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过程中，分子间的作用力对乙先做正功后做负功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点动量最大</a:t>
                </a:r>
                <a:endParaRPr lang="en-US" altLang="zh-CN" sz="2000" dirty="0"/>
              </a:p>
            </p:txBody>
          </p:sp>
        </mc:Choice>
        <mc:Fallback>
          <p:sp>
            <p:nvSpPr>
              <p:cNvPr id="5" name="QC_6_BD.65_3#ce26f88dd.choices?htil=9&amp;vop=1&amp;pid=d37d0404a&amp;color=0,0,0&amp;vtp=1&amp;bbb=1"/>
              <p:cNvSpPr>
                <a:spLocks noRot="1" noChangeAspect="1" noMove="1" noResize="1" noEditPoints="1" noAdjustHandles="1" noChangeArrowheads="1" noChangeShapeType="1" noTextEdit="1"/>
              </p:cNvSpPr>
              <p:nvPr/>
            </p:nvSpPr>
            <p:spPr>
              <a:xfrm>
                <a:off x="722376" y="2281877"/>
                <a:ext cx="801928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7_1#ce26f88dd?vop=1&amp;vop=1&amp;pid=d37d0404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时两分子之间表现为引力,乙分子从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乙分子一直受引力的作用,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引力与运动方向相同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,则乙分子一直加速,到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点时速度最大,动量最大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,分子间的作用力对乙一直做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,故A正确,B、C、D错误.</a:t>
                </a:r>
                <a:endParaRPr lang="en-US" altLang="zh-CN" sz="2200" dirty="0"/>
              </a:p>
            </p:txBody>
          </p:sp>
        </mc:Choice>
        <mc:Fallback>
          <p:sp>
            <p:nvSpPr>
              <p:cNvPr id="2" name="QC_6_AS.67_1#ce26f88dd?vop=1&amp;vop=1&amp;pid=d37d0404a&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68_1#ce26f88dd?vop=1&amp;vop=1&amp;pid=d37d0404a&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本题需注意的是乙分子从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过程中力的变化并不代表速度的变化,力变小并不等于速度变小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题需明确受力情况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,且需根据加速和减速运动的条件以及做功情况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,确定乙分子的运动情况和分子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力对乙做功正负的情况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68_1#ce26f88dd?vop=1&amp;vop=1&amp;pid=d37d0404a&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d531d454d?vop=1&amp;pid=dac01df7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[江西南昌十中2024高二下月考]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根据下列物理量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，可以估算出某种固体物质中分子总个数的是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d531d454d.bracket?vop=1&amp;pid=dac01df75&amp;color=0,0,0&amp;vpa=2&amp;vtp=1"/>
          <p:cNvSpPr/>
          <p:nvPr/>
        </p:nvSpPr>
        <p:spPr>
          <a:xfrm>
            <a:off x="92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d531d454d.choices?vop=1&amp;pid=dac01df75&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A.阿伏加德罗常数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、该固体的摩尔质量和密度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.阿伏加德罗常数、该固体的摩尔质量和质量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、该固体的质量和体积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.该固体的密度、体积和摩尔质量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d531d454d?vop=1&amp;vop=1&amp;pid=dac01df75&amp;color=0,0,0&amp;vtp=1&amp;bt=1&amp;bbb=1&amp;hb=1"/>
              <p:cNvSpPr/>
              <p:nvPr/>
            </p:nvSpPr>
            <p:spPr>
              <a:xfrm>
                <a:off x="722376" y="972000"/>
                <a:ext cx="10753344" cy="2857500"/>
              </a:xfrm>
              <a:prstGeom prst="rect">
                <a:avLst/>
              </a:prstGeom>
              <a:noFill/>
            </p:spPr>
            <p:txBody>
              <a:bodyPr wrap="none" lIns="0" tIns="0" rIns="0" bIns="0" rtlCol="0" anchor="t"/>
              <a:lstStyle/>
              <a:p>
                <a:pPr algn="l" latinLnBrk="1">
                  <a:lnSpc>
                    <a:spcPts val="4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,可求得该固体的摩尔体积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求出单个固体分子的体积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,无法求分子总个数,A错误；由阿伏加德罗常数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,可求出该固体物质的分子总个数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,B正确；由阿伏加德罗常数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,无法求出分子总个数,C错误；由固体的密度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,无法求出该固体的分子总个数,D错误.</a:t>
                </a:r>
                <a:endParaRPr lang="en-US" altLang="zh-CN" sz="2200" dirty="0"/>
              </a:p>
            </p:txBody>
          </p:sp>
        </mc:Choice>
        <mc:Fallback>
          <p:sp>
            <p:nvSpPr>
              <p:cNvPr id="2" name="QC_5_AS.6_1#d531d454d?vop=1&amp;vop=1&amp;pid=dac01df75&amp;color=0,0,0&amp;vtp=1&amp;bt=1&amp;bbb=1&amp;hb=1"/>
              <p:cNvSpPr>
                <a:spLocks noRot="1" noChangeAspect="1" noMove="1" noResize="1" noEditPoints="1" noAdjustHandles="1" noChangeArrowheads="1" noChangeShapeType="1" noTextEdit="1"/>
              </p:cNvSpPr>
              <p:nvPr/>
            </p:nvSpPr>
            <p:spPr>
              <a:xfrm>
                <a:off x="722376" y="972000"/>
                <a:ext cx="10753344" cy="2857500"/>
              </a:xfrm>
              <a:prstGeom prst="rect">
                <a:avLst/>
              </a:prstGeom>
              <a:blipFill rotWithShape="1">
                <a:blip r:embed="rId1"/>
                <a:stretch>
                  <a:fillRect l="-4" t="-16" r="-455"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d531d454d?vop=1&amp;vop=1&amp;pid=dac01df75&amp;color=0,0,0&amp;vtp=1&amp;bt=1&amp;bbb=1&amp;hb=1"/>
              <p:cNvSpPr/>
              <p:nvPr/>
            </p:nvSpPr>
            <p:spPr>
              <a:xfrm>
                <a:off x="722376" y="969264"/>
                <a:ext cx="10753344" cy="16129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1）对于固体和液体,分子间距离比较小,可以认为分子是一个个紧挨着的,可视为球体模型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子体积为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,则分子直径</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a:t>
                </a:r>
                <a:endParaRPr lang="en-US" altLang="zh-CN" sz="2000" dirty="0"/>
              </a:p>
            </p:txBody>
          </p:sp>
        </mc:Choice>
        <mc:Fallback>
          <p:sp>
            <p:nvSpPr>
              <p:cNvPr id="2" name="QC_5_EX.7_1#d531d454d?vop=1&amp;vop=1&amp;pid=dac01df75&amp;color=0,0,0&amp;vtp=1&amp;bt=1&amp;bbb=1&amp;hb=1"/>
              <p:cNvSpPr>
                <a:spLocks noRot="1" noChangeAspect="1" noMove="1" noResize="1" noEditPoints="1" noAdjustHandles="1" noChangeArrowheads="1" noChangeShapeType="1" noTextEdit="1"/>
              </p:cNvSpPr>
              <p:nvPr/>
            </p:nvSpPr>
            <p:spPr>
              <a:xfrm>
                <a:off x="722376" y="969264"/>
                <a:ext cx="10753344" cy="1612900"/>
              </a:xfrm>
              <a:prstGeom prst="rect">
                <a:avLst/>
              </a:prstGeom>
              <a:blipFill rotWithShape="1">
                <a:blip r:embed="rId1"/>
                <a:stretch>
                  <a:fillRect l="-4" t="-16" b="16"/>
                </a:stretch>
              </a:blipFill>
            </p:spPr>
            <p:txBody>
              <a:bodyPr/>
              <a:lstStyle/>
              <a:p>
                <a:r>
                  <a:rPr lang="zh-CN" altLang="en-US">
                    <a:noFill/>
                  </a:rPr>
                  <a:t> </a:t>
                </a:r>
              </a:p>
            </p:txBody>
          </p:sp>
        </mc:Fallback>
      </mc:AlternateContent>
      <p:pic>
        <p:nvPicPr>
          <p:cNvPr id="3" name="QC_5_EX.7_2#d531d454d?htil=1&amp;vop=1&amp;vop=1&amp;pid=dac01df7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80300" y="2705100"/>
            <a:ext cx="4809744"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EX.7_3#d531d454d?htil=1&amp;vop=1&amp;vop=1&amp;pid=dac01df75&amp;color=0,0,0&amp;vtp=1&amp;bbb=1&amp;hb=1"/>
              <p:cNvSpPr/>
              <p:nvPr/>
            </p:nvSpPr>
            <p:spPr>
              <a:xfrm>
                <a:off x="722376" y="2578100"/>
                <a:ext cx="5815584" cy="137883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（2）对于气体,分子间距离比较大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,处理方法是把气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体分子所占据的空间视为立方体模型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体分子之间的平均距离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,如图乙所示.</a:t>
                </a:r>
                <a:endParaRPr lang="en-US" altLang="zh-CN" sz="2000" dirty="0"/>
              </a:p>
            </p:txBody>
          </p:sp>
        </mc:Choice>
        <mc:Fallback>
          <p:sp>
            <p:nvSpPr>
              <p:cNvPr id="4" name="QC_5_EX.7_3#d531d454d?htil=1&amp;vop=1&amp;vop=1&amp;pid=dac01df75&amp;color=0,0,0&amp;vtp=1&amp;bbb=1&amp;hb=1"/>
              <p:cNvSpPr>
                <a:spLocks noRot="1" noChangeAspect="1" noMove="1" noResize="1" noEditPoints="1" noAdjustHandles="1" noChangeArrowheads="1" noChangeShapeType="1" noTextEdit="1"/>
              </p:cNvSpPr>
              <p:nvPr/>
            </p:nvSpPr>
            <p:spPr>
              <a:xfrm>
                <a:off x="722376" y="2578100"/>
                <a:ext cx="5815584" cy="1378839"/>
              </a:xfrm>
              <a:prstGeom prst="rect">
                <a:avLst/>
              </a:prstGeom>
              <a:blipFill rotWithShape="1">
                <a:blip r:embed="rId3"/>
                <a:stretch>
                  <a:fillRect l="-7" r="-753" b="-31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f102b7ea7?vop=1&amp;pid=dac01df7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已知地球大气层的厚度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远小于地球半径</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，空气平均摩尔质量为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，阿伏加德罗常数为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，地面大气压强为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由此估算得(</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f102b7ea7?vop=1&amp;pid=dac01df7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9_1#f102b7ea7.bracket?vop=1&amp;pid=dac01df75&amp;color=0,0,0&amp;vpa=3&amp;vtp=1"/>
          <p:cNvSpPr/>
          <p:nvPr/>
        </p:nvSpPr>
        <p:spPr>
          <a:xfrm>
            <a:off x="9797415"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8_2#f102b7ea7.choices?vop=1&amp;pid=dac01df75&amp;color=0,0,0&amp;vtp=1&amp;bbb=1"/>
              <p:cNvSpPr/>
              <p:nvPr/>
            </p:nvSpPr>
            <p:spPr>
              <a:xfrm>
                <a:off x="722376" y="1824677"/>
                <a:ext cx="10753344" cy="1257300"/>
              </a:xfrm>
              <a:prstGeom prst="rect">
                <a:avLst/>
              </a:prstGeom>
              <a:noFill/>
            </p:spPr>
            <p:txBody>
              <a:bodyPr wrap="none" lIns="0" tIns="0" rIns="0" bIns="0" rtlCol="0" anchor="t"/>
              <a:lstStyle/>
              <a:p>
                <a:pPr latinLnBrk="1">
                  <a:lnSpc>
                    <a:spcPts val="45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A.地球大气层空气的总重力为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.地球大气层空气分子总数为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5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.每个空气分子所占空间体积为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.空气分子之间的平均距离为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8_2#f102b7ea7.choices?vop=1&amp;pid=dac01df75&amp;color=0,0,0&amp;vtp=1&amp;bbb=1"/>
              <p:cNvSpPr>
                <a:spLocks noRot="1" noChangeAspect="1" noMove="1" noResize="1" noEditPoints="1" noAdjustHandles="1" noChangeArrowheads="1" noChangeShapeType="1" noTextEdit="1"/>
              </p:cNvSpPr>
              <p:nvPr/>
            </p:nvSpPr>
            <p:spPr>
              <a:xfrm>
                <a:off x="722376" y="1824677"/>
                <a:ext cx="10753344" cy="12573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f102b7ea7?vop=1&amp;vop=1&amp;pid=dac01df75&amp;color=0,0,0&amp;vtp=1&amp;bt=1&amp;bbb=1&amp;hb=1"/>
              <p:cNvSpPr/>
              <p:nvPr/>
            </p:nvSpPr>
            <p:spPr>
              <a:xfrm>
                <a:off x="722376" y="972000"/>
                <a:ext cx="10753344" cy="1765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地面大气的压强由大气的重力产生,即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；地球大气层空气分子总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,B正确；大气的体积为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,每个空气分子所占空间体积为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,C错误；空气分子之间的平均距离为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rad>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0_1#f102b7ea7?vop=1&amp;vop=1&amp;pid=dac01df75&amp;color=0,0,0&amp;vtp=1&amp;bt=1&amp;bbb=1&amp;hb=1"/>
              <p:cNvSpPr>
                <a:spLocks noRot="1" noChangeAspect="1" noMove="1" noResize="1" noEditPoints="1" noAdjustHandles="1" noChangeArrowheads="1" noChangeShapeType="1" noTextEdit="1"/>
              </p:cNvSpPr>
              <p:nvPr/>
            </p:nvSpPr>
            <p:spPr>
              <a:xfrm>
                <a:off x="722376" y="972000"/>
                <a:ext cx="10753344" cy="1765300"/>
              </a:xfrm>
              <a:prstGeom prst="rect">
                <a:avLst/>
              </a:prstGeom>
              <a:blipFill rotWithShape="1">
                <a:blip r:embed="rId1"/>
                <a:stretch>
                  <a:fillRect l="-4" t="-25" b="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8079</Words>
  <Application>WPS 演示</Application>
  <PresentationFormat>宽屏</PresentationFormat>
  <Paragraphs>337</Paragraphs>
  <Slides>50</Slides>
  <Notes>50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50</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2025-10-21T09:32:40Z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8676A7F17C4143C8BA21250D12C22612_12</vt:lpwstr>
  </property>
  <property fmtid="{D5CDD505-2E9C-101B-9397-08002B2CF9AE}" pid="3" name="KSOProductBuildVer">
    <vt:lpwstr>2052-12.1.0.23125</vt:lpwstr>
  </property>
</Properties>
</file>